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7" r:id="rId10"/>
    <p:sldId id="281" r:id="rId11"/>
    <p:sldId id="282" r:id="rId12"/>
    <p:sldId id="283" r:id="rId13"/>
    <p:sldId id="265" r:id="rId14"/>
    <p:sldId id="263" r:id="rId15"/>
    <p:sldId id="264" r:id="rId16"/>
    <p:sldId id="268" r:id="rId17"/>
    <p:sldId id="269" r:id="rId18"/>
    <p:sldId id="271" r:id="rId19"/>
    <p:sldId id="272" r:id="rId20"/>
    <p:sldId id="273" r:id="rId21"/>
    <p:sldId id="274" r:id="rId22"/>
    <p:sldId id="276" r:id="rId23"/>
    <p:sldId id="277" r:id="rId24"/>
    <p:sldId id="278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91"/>
    <p:restoredTop sz="94745"/>
  </p:normalViewPr>
  <p:slideViewPr>
    <p:cSldViewPr snapToGrid="0" snapToObjects="1">
      <p:cViewPr>
        <p:scale>
          <a:sx n="135" d="100"/>
          <a:sy n="135" d="100"/>
        </p:scale>
        <p:origin x="-792" y="-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57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91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4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56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861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35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95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525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766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71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15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962A1C-641E-8D4D-8D8E-F2D2C41718E0}" type="datetimeFigureOut">
              <a:rPr lang="en-US" smtClean="0"/>
              <a:t>3/27/17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A8AA49-3642-BE43-97F9-90FBDFA8C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143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chemas.nmdp.org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nmdp-bioinformatics/web-HmlFhirAngularClient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nmdp-bioinformatics/service-hmlFhirConverter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HML to FHIR Conversion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Andrew S. Brown, Ph.D.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38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Separation of </a:t>
            </a:r>
            <a:r>
              <a:rPr lang="en-US" dirty="0" err="1" smtClean="0"/>
              <a:t>org.nmdp.hmlfhirconverter</a:t>
            </a:r>
            <a:r>
              <a:rPr lang="en-US" dirty="0" smtClean="0"/>
              <a:t> from </a:t>
            </a:r>
            <a:r>
              <a:rPr lang="en-US" dirty="0" err="1" smtClean="0"/>
              <a:t>io.swagger</a:t>
            </a:r>
            <a:endParaRPr lang="en-US" dirty="0" smtClean="0"/>
          </a:p>
          <a:p>
            <a:pPr lvl="1"/>
            <a:r>
              <a:rPr lang="en-US" dirty="0" smtClean="0"/>
              <a:t>This project utilizes swagger-</a:t>
            </a:r>
            <a:r>
              <a:rPr lang="en-US" dirty="0" err="1" smtClean="0"/>
              <a:t>codegen</a:t>
            </a:r>
            <a:r>
              <a:rPr lang="en-US" dirty="0" smtClean="0"/>
              <a:t> to auto-generate Controllers, Models, and some routing declarations </a:t>
            </a:r>
          </a:p>
          <a:p>
            <a:pPr lvl="2"/>
            <a:r>
              <a:rPr lang="en-US" dirty="0" smtClean="0"/>
              <a:t>Swagger modules are contained in target/generated-sources/swagger/</a:t>
            </a:r>
            <a:r>
              <a:rPr lang="en-US" dirty="0" err="1" smtClean="0"/>
              <a:t>src</a:t>
            </a:r>
            <a:r>
              <a:rPr lang="en-US" dirty="0" smtClean="0"/>
              <a:t>/gen/java/main/</a:t>
            </a:r>
            <a:r>
              <a:rPr lang="en-US" dirty="0" err="1" smtClean="0"/>
              <a:t>io.swagger</a:t>
            </a:r>
            <a:r>
              <a:rPr lang="en-US" dirty="0" smtClean="0"/>
              <a:t>/* </a:t>
            </a:r>
          </a:p>
          <a:p>
            <a:pPr lvl="2"/>
            <a:r>
              <a:rPr lang="en-US" dirty="0" smtClean="0"/>
              <a:t>Controllers are stubbed out to return a </a:t>
            </a:r>
            <a:r>
              <a:rPr lang="en-US" dirty="0" err="1" smtClean="0"/>
              <a:t>NotFoundException</a:t>
            </a:r>
            <a:endParaRPr lang="en-US" dirty="0" smtClean="0"/>
          </a:p>
          <a:p>
            <a:pPr lvl="1"/>
            <a:r>
              <a:rPr lang="en-US" dirty="0" smtClean="0"/>
              <a:t>Developed a pattern that allows for the implementation of controllers to be separated from swagger-</a:t>
            </a:r>
            <a:r>
              <a:rPr lang="en-US" dirty="0" err="1" smtClean="0"/>
              <a:t>codegen</a:t>
            </a:r>
            <a:r>
              <a:rPr lang="en-US" dirty="0" smtClean="0"/>
              <a:t>, avoiding the overwriting of code on each generation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66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grpSp>
        <p:nvGrpSpPr>
          <p:cNvPr id="22" name="Group 21"/>
          <p:cNvGrpSpPr/>
          <p:nvPr/>
        </p:nvGrpSpPr>
        <p:grpSpPr>
          <a:xfrm>
            <a:off x="2358272" y="1690688"/>
            <a:ext cx="7475455" cy="3850229"/>
            <a:chOff x="-75415" y="2260995"/>
            <a:chExt cx="7475455" cy="3850229"/>
          </a:xfrm>
        </p:grpSpPr>
        <p:grpSp>
          <p:nvGrpSpPr>
            <p:cNvPr id="17" name="Group 16"/>
            <p:cNvGrpSpPr/>
            <p:nvPr/>
          </p:nvGrpSpPr>
          <p:grpSpPr>
            <a:xfrm>
              <a:off x="-75415" y="2260995"/>
              <a:ext cx="7475455" cy="3527063"/>
              <a:chOff x="-75415" y="2260995"/>
              <a:chExt cx="7475455" cy="3527063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-75415" y="2260995"/>
                <a:ext cx="7475455" cy="3527063"/>
                <a:chOff x="-75415" y="2260995"/>
                <a:chExt cx="7475455" cy="3527063"/>
              </a:xfrm>
            </p:grpSpPr>
            <p:grpSp>
              <p:nvGrpSpPr>
                <p:cNvPr id="12" name="Group 11"/>
                <p:cNvGrpSpPr/>
                <p:nvPr/>
              </p:nvGrpSpPr>
              <p:grpSpPr>
                <a:xfrm>
                  <a:off x="-75415" y="2260995"/>
                  <a:ext cx="7475455" cy="3527063"/>
                  <a:chOff x="-75415" y="2260995"/>
                  <a:chExt cx="7475455" cy="3527063"/>
                </a:xfrm>
              </p:grpSpPr>
              <p:grpSp>
                <p:nvGrpSpPr>
                  <p:cNvPr id="10" name="Group 9"/>
                  <p:cNvGrpSpPr/>
                  <p:nvPr/>
                </p:nvGrpSpPr>
                <p:grpSpPr>
                  <a:xfrm>
                    <a:off x="-75415" y="2260995"/>
                    <a:ext cx="7475455" cy="3527063"/>
                    <a:chOff x="-75415" y="2260995"/>
                    <a:chExt cx="7475455" cy="3527063"/>
                  </a:xfrm>
                </p:grpSpPr>
                <p:grpSp>
                  <p:nvGrpSpPr>
                    <p:cNvPr id="7" name="Group 6"/>
                    <p:cNvGrpSpPr/>
                    <p:nvPr/>
                  </p:nvGrpSpPr>
                  <p:grpSpPr>
                    <a:xfrm>
                      <a:off x="838200" y="2677212"/>
                      <a:ext cx="6561840" cy="3110846"/>
                      <a:chOff x="838200" y="2677212"/>
                      <a:chExt cx="6561840" cy="3110846"/>
                    </a:xfrm>
                  </p:grpSpPr>
                  <p:sp>
                    <p:nvSpPr>
                      <p:cNvPr id="5" name="Chevron 4"/>
                      <p:cNvSpPr/>
                      <p:nvPr/>
                    </p:nvSpPr>
                    <p:spPr>
                      <a:xfrm>
                        <a:off x="838200" y="2677212"/>
                        <a:ext cx="3045643" cy="3110846"/>
                      </a:xfrm>
                      <a:prstGeom prst="chevron">
                        <a:avLst/>
                      </a:prstGeom>
                      <a:solidFill>
                        <a:schemeClr val="accent2">
                          <a:lumMod val="40000"/>
                          <a:lumOff val="60000"/>
                        </a:schemeClr>
                      </a:solidFill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>
                          <a:solidFill>
                            <a:schemeClr val="tx1"/>
                          </a:solidFill>
                        </a:endParaRPr>
                      </a:p>
                    </p:txBody>
                  </p:sp>
                  <p:sp>
                    <p:nvSpPr>
                      <p:cNvPr id="6" name="Pentagon 5"/>
                      <p:cNvSpPr/>
                      <p:nvPr/>
                    </p:nvSpPr>
                    <p:spPr>
                      <a:xfrm>
                        <a:off x="4354397" y="2677212"/>
                        <a:ext cx="3045643" cy="3110846"/>
                      </a:xfrm>
                      <a:prstGeom prst="homePlate">
                        <a:avLst/>
                      </a:prstGeom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8" name="TextBox 7"/>
                    <p:cNvSpPr txBox="1"/>
                    <p:nvPr/>
                  </p:nvSpPr>
                  <p:spPr>
                    <a:xfrm>
                      <a:off x="-75415" y="2260995"/>
                      <a:ext cx="3506771" cy="41549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 smtClean="0"/>
                        <a:t>package: </a:t>
                      </a:r>
                      <a:r>
                        <a:rPr lang="en-US" sz="1200" dirty="0" err="1" smtClean="0"/>
                        <a:t>io.swagger</a:t>
                      </a:r>
                      <a:endParaRPr lang="en-US" sz="1200" dirty="0" smtClean="0"/>
                    </a:p>
                    <a:p>
                      <a:pPr algn="ctr"/>
                      <a:r>
                        <a:rPr lang="en-US" sz="900" dirty="0" smtClean="0"/>
                        <a:t>target/generated-sources/swagger/</a:t>
                      </a:r>
                      <a:r>
                        <a:rPr lang="en-US" sz="900" dirty="0" err="1" smtClean="0"/>
                        <a:t>src</a:t>
                      </a:r>
                      <a:r>
                        <a:rPr lang="en-US" sz="900" dirty="0" smtClean="0"/>
                        <a:t>/gen/java/main/</a:t>
                      </a:r>
                      <a:r>
                        <a:rPr lang="en-US" sz="900" dirty="0" err="1" smtClean="0"/>
                        <a:t>io.swagger.api</a:t>
                      </a:r>
                      <a:endParaRPr lang="en-US" sz="900" dirty="0"/>
                    </a:p>
                  </p:txBody>
                </p:sp>
                <p:sp>
                  <p:nvSpPr>
                    <p:cNvPr id="9" name="TextBox 8"/>
                    <p:cNvSpPr txBox="1"/>
                    <p:nvPr/>
                  </p:nvSpPr>
                  <p:spPr>
                    <a:xfrm>
                      <a:off x="3609680" y="2260995"/>
                      <a:ext cx="3262068" cy="41549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 smtClean="0"/>
                        <a:t>package: </a:t>
                      </a:r>
                      <a:r>
                        <a:rPr lang="en-US" sz="1200" dirty="0" err="1" smtClean="0"/>
                        <a:t>org.nmdp.hmlfhirconverter</a:t>
                      </a:r>
                      <a:endParaRPr lang="en-US" sz="1200" dirty="0" smtClean="0"/>
                    </a:p>
                    <a:p>
                      <a:pPr algn="ctr"/>
                      <a:r>
                        <a:rPr lang="en-US" sz="900" dirty="0" err="1" smtClean="0"/>
                        <a:t>src</a:t>
                      </a:r>
                      <a:r>
                        <a:rPr lang="en-US" sz="900" dirty="0" smtClean="0"/>
                        <a:t>/main/java/main/</a:t>
                      </a:r>
                      <a:r>
                        <a:rPr lang="en-US" sz="900" dirty="0" err="1" smtClean="0"/>
                        <a:t>org.nmdp.hmlfhirconverter.controllers</a:t>
                      </a:r>
                      <a:endParaRPr lang="en-US" sz="900" dirty="0"/>
                    </a:p>
                  </p:txBody>
                </p:sp>
              </p:grpSp>
              <p:sp>
                <p:nvSpPr>
                  <p:cNvPr id="11" name="TextBox 10"/>
                  <p:cNvSpPr txBox="1"/>
                  <p:nvPr/>
                </p:nvSpPr>
                <p:spPr>
                  <a:xfrm>
                    <a:off x="2308781" y="4047969"/>
                    <a:ext cx="1300899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dirty="0" smtClean="0"/>
                      <a:t>Method</a:t>
                    </a:r>
                    <a:endParaRPr lang="en-US" dirty="0"/>
                  </a:p>
                </p:txBody>
              </p:sp>
            </p:grpSp>
            <p:sp>
              <p:nvSpPr>
                <p:cNvPr id="13" name="TextBox 12"/>
                <p:cNvSpPr txBox="1"/>
                <p:nvPr/>
              </p:nvSpPr>
              <p:spPr>
                <a:xfrm>
                  <a:off x="4590264" y="3909469"/>
                  <a:ext cx="1300899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>
                      <a:solidFill>
                        <a:srgbClr val="FFFF00"/>
                      </a:solidFill>
                    </a:rPr>
                    <a:t>@</a:t>
                  </a:r>
                  <a:r>
                    <a:rPr lang="en-US" dirty="0" err="1" smtClean="0">
                      <a:solidFill>
                        <a:srgbClr val="FFFF00"/>
                      </a:solidFill>
                    </a:rPr>
                    <a:t>Override</a:t>
                  </a:r>
                  <a:r>
                    <a:rPr lang="en-US" dirty="0" err="1" smtClean="0"/>
                    <a:t>Method</a:t>
                  </a:r>
                  <a:endParaRPr lang="en-US" dirty="0"/>
                </a:p>
              </p:txBody>
            </p:sp>
          </p:grpSp>
          <p:sp>
            <p:nvSpPr>
              <p:cNvPr id="15" name="Down Arrow 14"/>
              <p:cNvSpPr/>
              <p:nvPr/>
            </p:nvSpPr>
            <p:spPr>
              <a:xfrm>
                <a:off x="2775407" y="4423438"/>
                <a:ext cx="367645" cy="980387"/>
              </a:xfrm>
              <a:prstGeom prst="downArrow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1926993" y="5403825"/>
                <a:ext cx="206447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 err="1" smtClean="0">
                    <a:solidFill>
                      <a:srgbClr val="FF0000"/>
                    </a:solidFill>
                  </a:rPr>
                  <a:t>NotFoundException</a:t>
                </a:r>
                <a:endParaRPr lang="en-US" sz="1200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18" name="Down Arrow 17"/>
            <p:cNvSpPr/>
            <p:nvPr/>
          </p:nvSpPr>
          <p:spPr>
            <a:xfrm>
              <a:off x="5080258" y="4561938"/>
              <a:ext cx="367645" cy="841888"/>
            </a:xfrm>
            <a:prstGeom prst="downArrow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208477" y="5403825"/>
              <a:ext cx="20644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Implementation</a:t>
              </a:r>
              <a:endParaRPr lang="en-US" sz="12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00869" y="5741892"/>
              <a:ext cx="3252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Overwrite on swagger-</a:t>
              </a:r>
              <a:r>
                <a:rPr lang="en-US" dirty="0" err="1" smtClean="0"/>
                <a:t>codegen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5399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2782030" y="1720822"/>
            <a:ext cx="7077908" cy="4727828"/>
            <a:chOff x="2782030" y="1720822"/>
            <a:chExt cx="7077908" cy="4727828"/>
          </a:xfrm>
        </p:grpSpPr>
        <p:grpSp>
          <p:nvGrpSpPr>
            <p:cNvPr id="23" name="Group 22"/>
            <p:cNvGrpSpPr/>
            <p:nvPr/>
          </p:nvGrpSpPr>
          <p:grpSpPr>
            <a:xfrm>
              <a:off x="2782030" y="1720822"/>
              <a:ext cx="7077908" cy="4727828"/>
              <a:chOff x="2782030" y="1720822"/>
              <a:chExt cx="7077908" cy="4727828"/>
            </a:xfrm>
          </p:grpSpPr>
          <p:grpSp>
            <p:nvGrpSpPr>
              <p:cNvPr id="10" name="Group 9"/>
              <p:cNvGrpSpPr/>
              <p:nvPr/>
            </p:nvGrpSpPr>
            <p:grpSpPr>
              <a:xfrm>
                <a:off x="4342614" y="1720822"/>
                <a:ext cx="3609404" cy="2992579"/>
                <a:chOff x="1908927" y="2625795"/>
                <a:chExt cx="3609404" cy="2992579"/>
              </a:xfrm>
            </p:grpSpPr>
            <p:sp>
              <p:nvSpPr>
                <p:cNvPr id="8" name="TextBox 7"/>
                <p:cNvSpPr txBox="1"/>
                <p:nvPr/>
              </p:nvSpPr>
              <p:spPr>
                <a:xfrm>
                  <a:off x="1908927" y="2625795"/>
                  <a:ext cx="3506771" cy="4154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 smtClean="0"/>
                    <a:t>package: </a:t>
                  </a:r>
                  <a:r>
                    <a:rPr lang="en-US" sz="1200" dirty="0" err="1" smtClean="0"/>
                    <a:t>io.swagger</a:t>
                  </a:r>
                  <a:endParaRPr lang="en-US" sz="1200" dirty="0" smtClean="0"/>
                </a:p>
                <a:p>
                  <a:pPr algn="ctr"/>
                  <a:r>
                    <a:rPr lang="en-US" sz="900" dirty="0" smtClean="0"/>
                    <a:t>target/generated-sources/swagger/</a:t>
                  </a:r>
                  <a:r>
                    <a:rPr lang="en-US" sz="900" dirty="0" err="1" smtClean="0"/>
                    <a:t>src</a:t>
                  </a:r>
                  <a:r>
                    <a:rPr lang="en-US" sz="900" dirty="0" smtClean="0"/>
                    <a:t>/gen/java/main/</a:t>
                  </a:r>
                  <a:r>
                    <a:rPr lang="en-US" sz="900" dirty="0" err="1" smtClean="0"/>
                    <a:t>io.swagger.api</a:t>
                  </a:r>
                  <a:endParaRPr lang="en-US" sz="9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2256263" y="5202876"/>
                  <a:ext cx="3262068" cy="4154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 smtClean="0"/>
                    <a:t>package: </a:t>
                  </a:r>
                  <a:r>
                    <a:rPr lang="en-US" sz="1200" dirty="0" err="1" smtClean="0"/>
                    <a:t>org.nmdp.hmlfhirconverter</a:t>
                  </a:r>
                  <a:endParaRPr lang="en-US" sz="1200" dirty="0" smtClean="0"/>
                </a:p>
                <a:p>
                  <a:pPr algn="ctr"/>
                  <a:r>
                    <a:rPr lang="en-US" sz="900" dirty="0" err="1" smtClean="0"/>
                    <a:t>src</a:t>
                  </a:r>
                  <a:r>
                    <a:rPr lang="en-US" sz="900" dirty="0" smtClean="0"/>
                    <a:t>/main/java/</a:t>
                  </a:r>
                  <a:r>
                    <a:rPr lang="en-US" sz="900" dirty="0" err="1" smtClean="0"/>
                    <a:t>org.nmdp.hmlfhirconverter.controllers</a:t>
                  </a:r>
                  <a:endParaRPr lang="en-US" sz="900" dirty="0"/>
                </a:p>
              </p:txBody>
            </p:sp>
          </p:grpSp>
          <p:pic>
            <p:nvPicPr>
              <p:cNvPr id="21" name="Picture 20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82030" y="4751827"/>
                <a:ext cx="7077908" cy="1696823"/>
              </a:xfrm>
              <a:prstGeom prst="rect">
                <a:avLst/>
              </a:prstGeom>
            </p:spPr>
          </p:pic>
        </p:grp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2030" y="2177592"/>
              <a:ext cx="7077908" cy="169682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959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HML is modelled as a complex object with resources </a:t>
            </a:r>
          </a:p>
          <a:p>
            <a:r>
              <a:rPr lang="en-US" dirty="0" smtClean="0"/>
              <a:t>Resources are persisted as collections in MongoDB </a:t>
            </a:r>
          </a:p>
          <a:p>
            <a:pPr lvl="1"/>
            <a:r>
              <a:rPr lang="en-US" dirty="0" smtClean="0"/>
              <a:t>Each parent resource contains a separate collection with child resources in a cascading pattern</a:t>
            </a:r>
          </a:p>
          <a:p>
            <a:pPr lvl="1"/>
            <a:r>
              <a:rPr lang="en-US" dirty="0" err="1" smtClean="0"/>
              <a:t>ICascadable</a:t>
            </a:r>
            <a:r>
              <a:rPr lang="en-US" dirty="0" smtClean="0"/>
              <a:t> interface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845" y="3967663"/>
            <a:ext cx="5977706" cy="262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320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" r="245" b="1288"/>
          <a:stretch/>
        </p:blipFill>
        <p:spPr>
          <a:xfrm>
            <a:off x="2893152" y="1752960"/>
            <a:ext cx="6405696" cy="462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43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Saving a model implementing </a:t>
            </a:r>
            <a:r>
              <a:rPr lang="en-US" dirty="0" err="1" smtClean="0"/>
              <a:t>ICascadable</a:t>
            </a:r>
            <a:r>
              <a:rPr lang="en-US" dirty="0" smtClean="0"/>
              <a:t> causes all child resources (implementing </a:t>
            </a:r>
            <a:r>
              <a:rPr lang="en-US" dirty="0" err="1" smtClean="0"/>
              <a:t>ICascadable</a:t>
            </a:r>
            <a:r>
              <a:rPr lang="en-US" dirty="0" smtClean="0"/>
              <a:t>) to save in their respective collections</a:t>
            </a:r>
          </a:p>
          <a:p>
            <a:r>
              <a:rPr lang="en-US" dirty="0" smtClean="0"/>
              <a:t>Sub-resources are consumed in various methods, procedures, design patterns that will be referred to later on in this presentation</a:t>
            </a:r>
          </a:p>
          <a:p>
            <a:r>
              <a:rPr lang="en-US" dirty="0" smtClean="0"/>
              <a:t>There is a performance impact that directly correlates to the number of sub-resources implementing </a:t>
            </a:r>
            <a:r>
              <a:rPr lang="en-US" dirty="0" err="1" smtClean="0"/>
              <a:t>ICascadable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30853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client user interface to consume resources of 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</a:p>
          <a:p>
            <a:r>
              <a:rPr lang="en-US" dirty="0" smtClean="0"/>
              <a:t>Uses Angular 1.6.0 library, along with a variety of public / open source </a:t>
            </a:r>
            <a:r>
              <a:rPr lang="en-US" dirty="0" err="1" smtClean="0"/>
              <a:t>Javascript</a:t>
            </a:r>
            <a:r>
              <a:rPr lang="en-US" dirty="0" smtClean="0"/>
              <a:t> libraries</a:t>
            </a:r>
          </a:p>
          <a:p>
            <a:r>
              <a:rPr lang="en-US" dirty="0" smtClean="0"/>
              <a:t>Grunt build </a:t>
            </a:r>
          </a:p>
          <a:p>
            <a:r>
              <a:rPr lang="en-US" dirty="0" smtClean="0"/>
              <a:t>Grunt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185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Ultimate goal is to support conversion of HML to FHIR / FHIR to HML</a:t>
            </a:r>
          </a:p>
          <a:p>
            <a:pPr lvl="1"/>
            <a:r>
              <a:rPr lang="en-US" dirty="0" smtClean="0"/>
              <a:t>Ability to validate and implement MIRING standards / principals</a:t>
            </a:r>
          </a:p>
          <a:p>
            <a:r>
              <a:rPr lang="en-US" dirty="0" smtClean="0"/>
              <a:t>Conversion to be accomplished via file uploads or user input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908" y="3143092"/>
            <a:ext cx="6318184" cy="2933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657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File upload involves the uploading of a HML message, converting to a Java object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3720" y="2533874"/>
            <a:ext cx="7013280" cy="40320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906" y="4722828"/>
            <a:ext cx="4185614" cy="119837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1721" y="3664561"/>
            <a:ext cx="4151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Created a custom </a:t>
            </a:r>
            <a:r>
              <a:rPr lang="en-US" err="1" smtClean="0"/>
              <a:t>deserializer</a:t>
            </a:r>
            <a:r>
              <a:rPr lang="en-US" smtClean="0"/>
              <a:t> class that will support the transition of a standard HML message to a Java model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3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Guided UI conversion allows users to input data for their desired format by manually entering values</a:t>
            </a:r>
          </a:p>
          <a:p>
            <a:pPr lvl="1"/>
            <a:r>
              <a:rPr lang="en-US" smtClean="0"/>
              <a:t>This is supported by the </a:t>
            </a:r>
            <a:r>
              <a:rPr lang="en-US" err="1" smtClean="0"/>
              <a:t>cascadable</a:t>
            </a:r>
            <a:r>
              <a:rPr lang="en-US" smtClean="0"/>
              <a:t> collections</a:t>
            </a:r>
          </a:p>
          <a:p>
            <a:r>
              <a:rPr lang="en-US" smtClean="0"/>
              <a:t>To support accuracy of typing and speed of data entry, a </a:t>
            </a:r>
            <a:r>
              <a:rPr lang="en-US" err="1" smtClean="0"/>
              <a:t>typeahead</a:t>
            </a:r>
            <a:r>
              <a:rPr lang="en-US" smtClean="0"/>
              <a:t> input was created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636" y="4151721"/>
            <a:ext cx="8378727" cy="4216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603" y="4683059"/>
            <a:ext cx="4920792" cy="2075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1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 err="1" smtClean="0"/>
              <a:t>H</a:t>
            </a:r>
            <a:r>
              <a:rPr lang="en-US" dirty="0" err="1" smtClean="0"/>
              <a:t>istoimmunogenetics</a:t>
            </a:r>
            <a:r>
              <a:rPr lang="en-US" dirty="0" smtClean="0"/>
              <a:t> </a:t>
            </a:r>
            <a:r>
              <a:rPr lang="en-US" b="1" u="sng" dirty="0" smtClean="0"/>
              <a:t>M</a:t>
            </a:r>
            <a:r>
              <a:rPr lang="en-US" dirty="0" smtClean="0"/>
              <a:t>arkup </a:t>
            </a:r>
            <a:r>
              <a:rPr lang="en-US" b="1" u="sng" dirty="0" smtClean="0"/>
              <a:t>L</a:t>
            </a:r>
            <a:r>
              <a:rPr lang="en-US" dirty="0" smtClean="0"/>
              <a:t>anguage</a:t>
            </a:r>
          </a:p>
          <a:p>
            <a:pPr lvl="1"/>
            <a:r>
              <a:rPr lang="en-US" dirty="0" smtClean="0"/>
              <a:t>Developed / Extended by NMDP as a format to transmit genetic typing information obtained through NGS</a:t>
            </a:r>
          </a:p>
          <a:p>
            <a:pPr lvl="1"/>
            <a:r>
              <a:rPr lang="en-US" dirty="0" smtClean="0"/>
              <a:t>Allows for reporting of highly variable genes such as Human Leukocyte Antigen (HLA) with nominal resolution and sequence quality information</a:t>
            </a:r>
          </a:p>
          <a:p>
            <a:r>
              <a:rPr lang="en-US" dirty="0" smtClean="0"/>
              <a:t>HML is XML based and utilizes XSD schema definitions</a:t>
            </a:r>
          </a:p>
          <a:p>
            <a:pPr lvl="1"/>
            <a:r>
              <a:rPr lang="en-US" dirty="0" smtClean="0"/>
              <a:t>Schemas can be found at: </a:t>
            </a:r>
            <a:r>
              <a:rPr lang="en-US" dirty="0" smtClean="0">
                <a:hlinkClick r:id="rId2"/>
              </a:rPr>
              <a:t>http://schemas.nmdp.org/</a:t>
            </a:r>
            <a:endParaRPr lang="en-US" dirty="0" smtClean="0"/>
          </a:p>
          <a:p>
            <a:pPr lvl="1"/>
            <a:r>
              <a:rPr lang="en-US" dirty="0" smtClean="0"/>
              <a:t>Current version</a:t>
            </a:r>
            <a:r>
              <a:rPr lang="en-US" smtClean="0"/>
              <a:t>: </a:t>
            </a:r>
            <a:r>
              <a:rPr lang="en-US" smtClean="0"/>
              <a:t>1.0.1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16927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The use of </a:t>
            </a:r>
            <a:r>
              <a:rPr lang="en-US" err="1" smtClean="0"/>
              <a:t>typeahead</a:t>
            </a:r>
            <a:r>
              <a:rPr lang="en-US" smtClean="0"/>
              <a:t> inputs reduces the amount of erroneously entered data</a:t>
            </a:r>
          </a:p>
          <a:p>
            <a:r>
              <a:rPr lang="en-US" smtClean="0"/>
              <a:t>MongoDB’s speed and scalability supports the heavy use case of loading down the server with query requests from each keystroke</a:t>
            </a:r>
          </a:p>
        </p:txBody>
      </p:sp>
    </p:spTree>
    <p:extLst>
      <p:ext uri="{BB962C8B-B14F-4D97-AF65-F5344CB8AC3E}">
        <p14:creationId xmlns:p14="http://schemas.microsoft.com/office/powerpoint/2010/main" val="70270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Conversion of HML to FHIR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Either method of input (file upload / manual) will ultimately result in the creation of a runtime java model</a:t>
            </a:r>
          </a:p>
          <a:p>
            <a:pPr lvl="1"/>
            <a:r>
              <a:rPr lang="en-US" dirty="0" smtClean="0"/>
              <a:t>Java HML model is converted to a FHIR resource by mapping</a:t>
            </a:r>
          </a:p>
          <a:p>
            <a:r>
              <a:rPr lang="en-US" dirty="0" smtClean="0"/>
              <a:t>The use of the Mapper (</a:t>
            </a:r>
            <a:r>
              <a:rPr lang="en-US" dirty="0" err="1" smtClean="0"/>
              <a:t>org.modelmapper</a:t>
            </a:r>
            <a:r>
              <a:rPr lang="en-US" dirty="0" smtClean="0"/>
              <a:t>) project allows for conversion of HML to FHIR models</a:t>
            </a:r>
          </a:p>
          <a:p>
            <a:r>
              <a:rPr lang="en-US" dirty="0" smtClean="0"/>
              <a:t>Currently constructing map definitions to support the conversion of HML to FHIR (service-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-converter)</a:t>
            </a:r>
          </a:p>
        </p:txBody>
      </p:sp>
    </p:spTree>
    <p:extLst>
      <p:ext uri="{BB962C8B-B14F-4D97-AF65-F5344CB8AC3E}">
        <p14:creationId xmlns:p14="http://schemas.microsoft.com/office/powerpoint/2010/main" val="11562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Conversion of HML to FHIR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Mapper classes make an intelligent attempt at mapping properties based on names and structure</a:t>
            </a:r>
          </a:p>
          <a:p>
            <a:pPr lvl="1"/>
            <a:r>
              <a:rPr lang="en-US" smtClean="0"/>
              <a:t>This can be overridden via specific mapping definitions</a:t>
            </a:r>
          </a:p>
          <a:p>
            <a:r>
              <a:rPr lang="en-US" smtClean="0"/>
              <a:t>Currently attempting various mapping definitions to correctly implement HML to FHIR conversion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506" y="3626504"/>
            <a:ext cx="4877193" cy="281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54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Building / Running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build web-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-converter, please make sure all required dependencies specified in the documentation are already installed</a:t>
            </a:r>
          </a:p>
          <a:p>
            <a:pPr lvl="1"/>
            <a:r>
              <a:rPr lang="en-US" dirty="0" smtClean="0"/>
              <a:t>Build the project by issuing ‘grunt’ from the command line / terminal at the root of the package</a:t>
            </a:r>
          </a:p>
          <a:p>
            <a:pPr lvl="1"/>
            <a:r>
              <a:rPr lang="en-US" dirty="0" smtClean="0"/>
              <a:t>Serve the web application with ‘grunt serve’ </a:t>
            </a:r>
          </a:p>
          <a:p>
            <a:pPr lvl="1"/>
            <a:r>
              <a:rPr lang="en-US" dirty="0" smtClean="0"/>
              <a:t>This will open the browser at localhost:9000</a:t>
            </a:r>
          </a:p>
          <a:p>
            <a:r>
              <a:rPr lang="en-US" dirty="0" smtClean="0">
                <a:hlinkClick r:id="rId2"/>
              </a:rPr>
              <a:t>https://github.com/nmdp-bioinformatics/web-hml-fhir-converter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58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Building / Running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build 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-converter, please make sure all required dependencies specified in the documentation are already installed</a:t>
            </a:r>
          </a:p>
          <a:p>
            <a:pPr lvl="1"/>
            <a:r>
              <a:rPr lang="en-US" dirty="0" smtClean="0"/>
              <a:t>Build the project by issuing ‘</a:t>
            </a:r>
            <a:r>
              <a:rPr lang="en-US" dirty="0" err="1" smtClean="0"/>
              <a:t>mvn</a:t>
            </a:r>
            <a:r>
              <a:rPr lang="en-US" dirty="0" smtClean="0"/>
              <a:t> clean install’ from the root directory of the project in the terminal or command line</a:t>
            </a:r>
          </a:p>
          <a:p>
            <a:pPr lvl="1"/>
            <a:r>
              <a:rPr lang="en-US" dirty="0" smtClean="0"/>
              <a:t>Building will output a JAR file located in the /target directory</a:t>
            </a:r>
          </a:p>
          <a:p>
            <a:pPr lvl="1"/>
            <a:r>
              <a:rPr lang="en-US" dirty="0" smtClean="0"/>
              <a:t>Run the server by issuing ’java –jar target/service-hml-fhir-converter-0.0.1-SNAPSHOT.jar’</a:t>
            </a:r>
          </a:p>
          <a:p>
            <a:r>
              <a:rPr lang="en-US" dirty="0" smtClean="0">
                <a:hlinkClick r:id="rId2"/>
              </a:rPr>
              <a:t>https://github.com/nmdp-bioinformatics/service-hml-fhir-converter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12459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400693" y="1791093"/>
            <a:ext cx="7390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Contact</a:t>
            </a:r>
            <a:r>
              <a:rPr lang="en-US" smtClean="0"/>
              <a:t>: </a:t>
            </a:r>
          </a:p>
          <a:p>
            <a:pPr algn="ctr"/>
            <a:r>
              <a:rPr lang="en-US" dirty="0" smtClean="0"/>
              <a:t>Andrew Brown, PhD &lt;abrown3@nmdp.org&gt;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742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Acknowledgements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Bob </a:t>
            </a:r>
            <a:r>
              <a:rPr lang="en-US" err="1" smtClean="0"/>
              <a:t>Milius</a:t>
            </a:r>
            <a:r>
              <a:rPr lang="en-US" smtClean="0"/>
              <a:t>, Ph.D. (NMDP), Principal Investigator</a:t>
            </a:r>
          </a:p>
          <a:p>
            <a:r>
              <a:rPr lang="en-US" smtClean="0"/>
              <a:t>Martin </a:t>
            </a:r>
            <a:r>
              <a:rPr lang="en-US" err="1" smtClean="0"/>
              <a:t>Maiers</a:t>
            </a:r>
            <a:r>
              <a:rPr lang="en-US" smtClean="0"/>
              <a:t> (NMDP), Directory Bioinformatics</a:t>
            </a:r>
          </a:p>
          <a:p>
            <a:r>
              <a:rPr lang="en-US" smtClean="0"/>
              <a:t>Jane Pollack (NMDP), Solutions Manager</a:t>
            </a:r>
          </a:p>
          <a:p>
            <a:r>
              <a:rPr lang="en-US" smtClean="0"/>
              <a:t>Pradeep </a:t>
            </a:r>
            <a:r>
              <a:rPr lang="en-US" err="1" smtClean="0"/>
              <a:t>Bashyal</a:t>
            </a:r>
            <a:r>
              <a:rPr lang="en-US" smtClean="0"/>
              <a:t> (NMDP), Software Architect</a:t>
            </a:r>
          </a:p>
          <a:p>
            <a:r>
              <a:rPr lang="en-US" smtClean="0"/>
              <a:t>Jason </a:t>
            </a:r>
            <a:r>
              <a:rPr lang="en-US" err="1" smtClean="0"/>
              <a:t>Brelsford</a:t>
            </a:r>
            <a:r>
              <a:rPr lang="en-US" smtClean="0"/>
              <a:t> (NMDP), Dev Ops</a:t>
            </a:r>
          </a:p>
          <a:p>
            <a:r>
              <a:rPr lang="en-US" smtClean="0"/>
              <a:t>Enoch Kahn (University of Minnesota), Intern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71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FHIR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u="sng" dirty="0" smtClean="0"/>
              <a:t>F</a:t>
            </a:r>
            <a:r>
              <a:rPr lang="en-US" dirty="0" smtClean="0"/>
              <a:t>ast </a:t>
            </a:r>
            <a:r>
              <a:rPr lang="en-US" b="1" u="sng" dirty="0" smtClean="0"/>
              <a:t>H</a:t>
            </a:r>
            <a:r>
              <a:rPr lang="en-US" dirty="0" smtClean="0"/>
              <a:t>ealthcare </a:t>
            </a:r>
            <a:r>
              <a:rPr lang="en-US" b="1" u="sng" dirty="0" smtClean="0"/>
              <a:t>I</a:t>
            </a:r>
            <a:r>
              <a:rPr lang="en-US" dirty="0" smtClean="0"/>
              <a:t>nteroperability </a:t>
            </a:r>
            <a:r>
              <a:rPr lang="en-US" b="1" u="sng" dirty="0" smtClean="0"/>
              <a:t>R</a:t>
            </a:r>
            <a:r>
              <a:rPr lang="en-US" dirty="0" smtClean="0"/>
              <a:t>esources</a:t>
            </a:r>
          </a:p>
          <a:p>
            <a:r>
              <a:rPr lang="en-US" dirty="0" smtClean="0"/>
              <a:t>Based on Health Level 7 (HL7) standards</a:t>
            </a:r>
          </a:p>
          <a:p>
            <a:r>
              <a:rPr lang="en-US" dirty="0" smtClean="0"/>
              <a:t>Resource based information exchange</a:t>
            </a:r>
          </a:p>
          <a:p>
            <a:r>
              <a:rPr lang="en-US" dirty="0" smtClean="0"/>
              <a:t>Well suited for exchange of HL7-type observations</a:t>
            </a:r>
          </a:p>
          <a:p>
            <a:pPr lvl="1"/>
            <a:r>
              <a:rPr lang="en-US" dirty="0" smtClean="0"/>
              <a:t>Maintains high resolution of genetic typing data similar to HML </a:t>
            </a:r>
          </a:p>
        </p:txBody>
      </p:sp>
    </p:spTree>
    <p:extLst>
      <p:ext uri="{BB962C8B-B14F-4D97-AF65-F5344CB8AC3E}">
        <p14:creationId xmlns:p14="http://schemas.microsoft.com/office/powerpoint/2010/main" val="968922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Why FHIR?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support interoperability and exchange of genetic information amongst labs, clinical entities, and research organizations, FHIR / HL7 in a uniformed approach</a:t>
            </a:r>
          </a:p>
          <a:p>
            <a:r>
              <a:rPr lang="en-US" dirty="0" smtClean="0"/>
              <a:t>Clinical genomic data exchange</a:t>
            </a:r>
          </a:p>
          <a:p>
            <a:pPr lvl="1"/>
            <a:r>
              <a:rPr lang="en-US" dirty="0" smtClean="0"/>
              <a:t>Promote standardization</a:t>
            </a:r>
          </a:p>
          <a:p>
            <a:r>
              <a:rPr lang="en-US" dirty="0" smtClean="0"/>
              <a:t>Not a replacement for HML</a:t>
            </a:r>
          </a:p>
          <a:p>
            <a:pPr lvl="1"/>
            <a:r>
              <a:rPr lang="en-US" dirty="0" smtClean="0"/>
              <a:t>Parallel format to support uniformed data format based on HL7 standards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96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Conversion Architecture</a:t>
            </a:r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4718957" y="1946868"/>
            <a:ext cx="2754085" cy="1393372"/>
            <a:chOff x="4718957" y="1946868"/>
            <a:chExt cx="2754085" cy="1393372"/>
          </a:xfrm>
        </p:grpSpPr>
        <p:sp>
          <p:nvSpPr>
            <p:cNvPr id="4" name="Rounded Rectangle 3"/>
            <p:cNvSpPr/>
            <p:nvPr/>
          </p:nvSpPr>
          <p:spPr>
            <a:xfrm>
              <a:off x="4718957" y="1946868"/>
              <a:ext cx="2754085" cy="1393372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718957" y="2228055"/>
              <a:ext cx="2743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Resource Server:</a:t>
              </a:r>
            </a:p>
            <a:p>
              <a:pPr algn="ctr"/>
              <a:r>
                <a:rPr lang="en-US" sz="1400" dirty="0" smtClean="0"/>
                <a:t>service-</a:t>
              </a:r>
              <a:r>
                <a:rPr lang="en-US" sz="1400" dirty="0" err="1" smtClean="0"/>
                <a:t>hml</a:t>
              </a:r>
              <a:r>
                <a:rPr lang="en-US" sz="1400" dirty="0" smtClean="0"/>
                <a:t>-</a:t>
              </a:r>
              <a:r>
                <a:rPr lang="en-US" sz="1400" dirty="0" err="1" smtClean="0"/>
                <a:t>fhir</a:t>
              </a:r>
              <a:r>
                <a:rPr lang="en-US" sz="1400" dirty="0" smtClean="0"/>
                <a:t>-converter</a:t>
              </a:r>
            </a:p>
            <a:p>
              <a:pPr algn="ctr"/>
              <a:r>
                <a:rPr lang="en-US" sz="1000" dirty="0" smtClean="0"/>
                <a:t>(</a:t>
              </a:r>
              <a:r>
                <a:rPr lang="en-US" sz="1000" dirty="0" smtClean="0">
                  <a:solidFill>
                    <a:srgbClr val="00B0F0"/>
                  </a:solidFill>
                </a:rPr>
                <a:t>https://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github.com</a:t>
              </a:r>
              <a:r>
                <a:rPr lang="en-US" sz="1000" dirty="0" smtClean="0">
                  <a:solidFill>
                    <a:srgbClr val="00B0F0"/>
                  </a:solidFill>
                </a:rPr>
                <a:t>/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nmdp</a:t>
              </a:r>
              <a:r>
                <a:rPr lang="en-US" sz="1000" dirty="0" smtClean="0">
                  <a:solidFill>
                    <a:srgbClr val="00B0F0"/>
                  </a:solidFill>
                </a:rPr>
                <a:t>-bioinformatics/service-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hml</a:t>
              </a:r>
              <a:r>
                <a:rPr lang="en-US" sz="1000" dirty="0" smtClean="0">
                  <a:solidFill>
                    <a:srgbClr val="00B0F0"/>
                  </a:solidFill>
                </a:rPr>
                <a:t>-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fhir</a:t>
              </a:r>
              <a:r>
                <a:rPr lang="en-US" sz="1000" dirty="0" smtClean="0">
                  <a:solidFill>
                    <a:srgbClr val="00B0F0"/>
                  </a:solidFill>
                </a:rPr>
                <a:t>-converter</a:t>
              </a:r>
              <a:r>
                <a:rPr lang="en-US" sz="1000" dirty="0" smtClean="0"/>
                <a:t>)</a:t>
              </a:r>
              <a:endParaRPr lang="en-US" sz="1000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210349" y="4330698"/>
            <a:ext cx="1760415" cy="1760415"/>
            <a:chOff x="5210349" y="3917460"/>
            <a:chExt cx="1760415" cy="176041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10349" y="3917460"/>
              <a:ext cx="1760415" cy="176041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5497075" y="4797667"/>
              <a:ext cx="118696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smtClean="0"/>
                <a:t>MongoDB</a:t>
              </a:r>
              <a:endParaRPr lang="en-US" sz="140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950159" y="3452934"/>
            <a:ext cx="280794" cy="877764"/>
            <a:chOff x="5820508" y="3452934"/>
            <a:chExt cx="280794" cy="877764"/>
          </a:xfrm>
        </p:grpSpPr>
        <p:cxnSp>
          <p:nvCxnSpPr>
            <p:cNvPr id="11" name="Straight Arrow Connector 10"/>
            <p:cNvCxnSpPr/>
            <p:nvPr/>
          </p:nvCxnSpPr>
          <p:spPr>
            <a:xfrm flipH="1">
              <a:off x="5820508" y="3455377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rot="10800000" flipH="1">
              <a:off x="6092510" y="3452934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/>
          <p:cNvGrpSpPr/>
          <p:nvPr/>
        </p:nvGrpSpPr>
        <p:grpSpPr>
          <a:xfrm>
            <a:off x="838200" y="3534508"/>
            <a:ext cx="2626388" cy="2417884"/>
            <a:chOff x="838200" y="3534508"/>
            <a:chExt cx="2626388" cy="2417884"/>
          </a:xfrm>
        </p:grpSpPr>
        <p:sp>
          <p:nvSpPr>
            <p:cNvPr id="14" name="Oval 13"/>
            <p:cNvSpPr/>
            <p:nvPr/>
          </p:nvSpPr>
          <p:spPr>
            <a:xfrm>
              <a:off x="838200" y="3534508"/>
              <a:ext cx="2626388" cy="2417884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accent5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876719" y="4328255"/>
              <a:ext cx="25493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Client Application:</a:t>
              </a:r>
            </a:p>
            <a:p>
              <a:pPr algn="ctr"/>
              <a:r>
                <a:rPr lang="en-US" sz="1400" dirty="0" smtClean="0"/>
                <a:t>web-</a:t>
              </a:r>
              <a:r>
                <a:rPr lang="en-US" sz="1400" dirty="0" err="1" smtClean="0"/>
                <a:t>hml</a:t>
              </a:r>
              <a:r>
                <a:rPr lang="en-US" sz="1400" dirty="0" smtClean="0"/>
                <a:t>-</a:t>
              </a:r>
              <a:r>
                <a:rPr lang="en-US" sz="1400" dirty="0" err="1" smtClean="0"/>
                <a:t>fhir</a:t>
              </a:r>
              <a:r>
                <a:rPr lang="en-US" sz="1400" dirty="0" smtClean="0"/>
                <a:t>-converter</a:t>
              </a:r>
            </a:p>
            <a:p>
              <a:pPr algn="ctr"/>
              <a:r>
                <a:rPr lang="en-US" sz="1000" dirty="0" smtClean="0"/>
                <a:t>(</a:t>
              </a:r>
              <a:r>
                <a:rPr lang="en-US" sz="1000" dirty="0" smtClean="0">
                  <a:solidFill>
                    <a:srgbClr val="00B0F0"/>
                  </a:solidFill>
                </a:rPr>
                <a:t>https://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github.com</a:t>
              </a:r>
              <a:r>
                <a:rPr lang="en-US" sz="1000" dirty="0" smtClean="0">
                  <a:solidFill>
                    <a:srgbClr val="00B0F0"/>
                  </a:solidFill>
                </a:rPr>
                <a:t>/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nmdp</a:t>
              </a:r>
              <a:r>
                <a:rPr lang="en-US" sz="1000" dirty="0" smtClean="0">
                  <a:solidFill>
                    <a:srgbClr val="00B0F0"/>
                  </a:solidFill>
                </a:rPr>
                <a:t>-bioinformatics/web-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hml</a:t>
              </a:r>
              <a:r>
                <a:rPr lang="en-US" sz="1000" dirty="0" smtClean="0">
                  <a:solidFill>
                    <a:srgbClr val="00B0F0"/>
                  </a:solidFill>
                </a:rPr>
                <a:t>-</a:t>
              </a:r>
              <a:r>
                <a:rPr lang="en-US" sz="1000" dirty="0" err="1" smtClean="0">
                  <a:solidFill>
                    <a:srgbClr val="00B0F0"/>
                  </a:solidFill>
                </a:rPr>
                <a:t>fhir</a:t>
              </a:r>
              <a:r>
                <a:rPr lang="en-US" sz="1000" dirty="0" smtClean="0">
                  <a:solidFill>
                    <a:srgbClr val="00B0F0"/>
                  </a:solidFill>
                </a:rPr>
                <a:t>-converter</a:t>
              </a:r>
              <a:r>
                <a:rPr lang="en-US" sz="1000" dirty="0" smtClean="0"/>
                <a:t>)</a:t>
              </a:r>
              <a:endParaRPr lang="en-US" sz="1000" dirty="0"/>
            </a:p>
          </p:txBody>
        </p:sp>
      </p:grpSp>
      <p:grpSp>
        <p:nvGrpSpPr>
          <p:cNvPr id="17" name="Group 16"/>
          <p:cNvGrpSpPr/>
          <p:nvPr/>
        </p:nvGrpSpPr>
        <p:grpSpPr>
          <a:xfrm rot="2701414">
            <a:off x="3747578" y="3014051"/>
            <a:ext cx="280794" cy="877764"/>
            <a:chOff x="5820508" y="3452934"/>
            <a:chExt cx="280794" cy="877764"/>
          </a:xfrm>
        </p:grpSpPr>
        <p:cxnSp>
          <p:nvCxnSpPr>
            <p:cNvPr id="18" name="Straight Arrow Connector 17"/>
            <p:cNvCxnSpPr/>
            <p:nvPr/>
          </p:nvCxnSpPr>
          <p:spPr>
            <a:xfrm flipH="1">
              <a:off x="5820508" y="3455377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rot="10800000" flipH="1">
              <a:off x="6092510" y="3452934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/>
          <p:cNvGrpSpPr/>
          <p:nvPr/>
        </p:nvGrpSpPr>
        <p:grpSpPr>
          <a:xfrm>
            <a:off x="9958613" y="1879354"/>
            <a:ext cx="1213339" cy="4022480"/>
            <a:chOff x="9706707" y="1929912"/>
            <a:chExt cx="1213339" cy="4022480"/>
          </a:xfrm>
        </p:grpSpPr>
        <p:sp>
          <p:nvSpPr>
            <p:cNvPr id="20" name="Can 19"/>
            <p:cNvSpPr/>
            <p:nvPr/>
          </p:nvSpPr>
          <p:spPr>
            <a:xfrm>
              <a:off x="9706707" y="1929912"/>
              <a:ext cx="1213339" cy="4022480"/>
            </a:xfrm>
            <a:prstGeom prst="can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 rot="16200000">
              <a:off x="9003321" y="3787263"/>
              <a:ext cx="262010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smtClean="0"/>
                <a:t>External APIs (service-</a:t>
              </a:r>
              <a:r>
                <a:rPr lang="en-US" sz="1400" err="1" smtClean="0"/>
                <a:t>hml</a:t>
              </a:r>
              <a:r>
                <a:rPr lang="en-US" sz="1400" smtClean="0"/>
                <a:t>)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 rot="5400000">
            <a:off x="8575430" y="1635482"/>
            <a:ext cx="280794" cy="2016143"/>
            <a:chOff x="5820508" y="3452934"/>
            <a:chExt cx="280794" cy="877764"/>
          </a:xfrm>
        </p:grpSpPr>
        <p:cxnSp>
          <p:nvCxnSpPr>
            <p:cNvPr id="24" name="Straight Arrow Connector 23"/>
            <p:cNvCxnSpPr/>
            <p:nvPr/>
          </p:nvCxnSpPr>
          <p:spPr>
            <a:xfrm flipH="1">
              <a:off x="5820508" y="3455377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/>
            <p:cNvCxnSpPr/>
            <p:nvPr/>
          </p:nvCxnSpPr>
          <p:spPr>
            <a:xfrm rot="10800000" flipH="1">
              <a:off x="6092510" y="3452934"/>
              <a:ext cx="8792" cy="875321"/>
            </a:xfrm>
            <a:prstGeom prst="straightConnector1">
              <a:avLst/>
            </a:prstGeom>
            <a:ln w="38100">
              <a:solidFill>
                <a:schemeClr val="accent3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97342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Springboot</a:t>
            </a:r>
            <a:r>
              <a:rPr lang="en-US" dirty="0" smtClean="0"/>
              <a:t> / Java (8) RESTful API</a:t>
            </a:r>
          </a:p>
          <a:p>
            <a:r>
              <a:rPr lang="en-US" dirty="0" smtClean="0"/>
              <a:t>Contains traditional multilayered architecture, API (controller) -&gt; Service -&gt; Data Access</a:t>
            </a:r>
          </a:p>
          <a:p>
            <a:r>
              <a:rPr lang="en-US" dirty="0" smtClean="0"/>
              <a:t>Conversion utilities are built into the Service layer</a:t>
            </a:r>
          </a:p>
          <a:p>
            <a:r>
              <a:rPr lang="en-US" dirty="0" smtClean="0"/>
              <a:t>Communication with 3</a:t>
            </a:r>
            <a:r>
              <a:rPr lang="en-US" baseline="30000" dirty="0" smtClean="0"/>
              <a:t>rd</a:t>
            </a:r>
            <a:r>
              <a:rPr lang="en-US" dirty="0" smtClean="0"/>
              <a:t> party and external APIs handled by Service layer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343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Data persistence is currently handled with MongoDB</a:t>
            </a:r>
          </a:p>
          <a:p>
            <a:pPr lvl="1"/>
            <a:r>
              <a:rPr lang="en-US" smtClean="0"/>
              <a:t>Open source</a:t>
            </a:r>
          </a:p>
          <a:p>
            <a:pPr lvl="1"/>
            <a:r>
              <a:rPr lang="en-US" smtClean="0"/>
              <a:t>Supports extremely fast read and write times</a:t>
            </a:r>
          </a:p>
          <a:p>
            <a:pPr lvl="1"/>
            <a:r>
              <a:rPr lang="en-US" smtClean="0"/>
              <a:t>Support for Map-Reduce operations </a:t>
            </a:r>
          </a:p>
          <a:p>
            <a:pPr lvl="1"/>
            <a:r>
              <a:rPr lang="en-US" smtClean="0"/>
              <a:t>Scales well with growing architectures</a:t>
            </a:r>
          </a:p>
          <a:p>
            <a:r>
              <a:rPr lang="en-US" smtClean="0"/>
              <a:t>Should the need arise, MongoDB can be replaced with virtually any database that is desired</a:t>
            </a:r>
          </a:p>
          <a:p>
            <a:pPr lvl="1"/>
            <a:r>
              <a:rPr lang="en-US" smtClean="0"/>
              <a:t>To support this, we have modelled HML format to a ‘Resource’ based object</a:t>
            </a:r>
          </a:p>
        </p:txBody>
      </p:sp>
    </p:spTree>
    <p:extLst>
      <p:ext uri="{BB962C8B-B14F-4D97-AF65-F5344CB8AC3E}">
        <p14:creationId xmlns:p14="http://schemas.microsoft.com/office/powerpoint/2010/main" val="2000979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Controllers (API) and Models are defined with Swagger</a:t>
            </a:r>
          </a:p>
          <a:p>
            <a:r>
              <a:rPr lang="en-US" dirty="0" smtClean="0"/>
              <a:t>Developed a Python utility to auto-generate:</a:t>
            </a:r>
          </a:p>
          <a:p>
            <a:pPr lvl="1"/>
            <a:r>
              <a:rPr lang="en-US" dirty="0" smtClean="0"/>
              <a:t>Controllers</a:t>
            </a:r>
          </a:p>
          <a:p>
            <a:pPr lvl="1"/>
            <a:r>
              <a:rPr lang="en-US" dirty="0" smtClean="0"/>
              <a:t>Models</a:t>
            </a:r>
          </a:p>
          <a:p>
            <a:pPr lvl="1"/>
            <a:r>
              <a:rPr lang="en-US" dirty="0" smtClean="0"/>
              <a:t>Services (CRUD)</a:t>
            </a:r>
          </a:p>
          <a:p>
            <a:pPr lvl="1"/>
            <a:r>
              <a:rPr lang="en-US" dirty="0" err="1" smtClean="0"/>
              <a:t>Datalayer</a:t>
            </a:r>
            <a:r>
              <a:rPr lang="en-US" dirty="0" smtClean="0"/>
              <a:t> (CRUD)</a:t>
            </a:r>
          </a:p>
          <a:p>
            <a:pPr lvl="1"/>
            <a:r>
              <a:rPr lang="en-US" dirty="0" smtClean="0"/>
              <a:t>Swagger specification files</a:t>
            </a:r>
          </a:p>
        </p:txBody>
      </p:sp>
    </p:spTree>
    <p:extLst>
      <p:ext uri="{BB962C8B-B14F-4D97-AF65-F5344CB8AC3E}">
        <p14:creationId xmlns:p14="http://schemas.microsoft.com/office/powerpoint/2010/main" val="1269110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service-</a:t>
            </a:r>
            <a:r>
              <a:rPr lang="en-US" dirty="0" err="1" smtClean="0"/>
              <a:t>hml</a:t>
            </a:r>
            <a:r>
              <a:rPr lang="en-US" dirty="0" smtClean="0"/>
              <a:t>-</a:t>
            </a:r>
            <a:r>
              <a:rPr lang="en-US" dirty="0" err="1" smtClean="0"/>
              <a:t>fhir</a:t>
            </a:r>
            <a:r>
              <a:rPr lang="en-US" dirty="0" smtClean="0"/>
              <a:t>-converter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Auto-generation utility architecture</a:t>
            </a:r>
          </a:p>
          <a:p>
            <a:pPr lvl="1"/>
            <a:r>
              <a:rPr lang="en-US" dirty="0" smtClean="0"/>
              <a:t>Uses template files for the majority of Java code creation</a:t>
            </a:r>
          </a:p>
          <a:p>
            <a:pPr lvl="1"/>
            <a:r>
              <a:rPr lang="en-US" dirty="0" smtClean="0"/>
              <a:t>Separates models and controller definitions that are needed to compile the main swagger-</a:t>
            </a:r>
            <a:r>
              <a:rPr lang="en-US" dirty="0" err="1" smtClean="0"/>
              <a:t>spec.yaml</a:t>
            </a:r>
            <a:r>
              <a:rPr lang="en-US" dirty="0" smtClean="0"/>
              <a:t> file into individual resource files</a:t>
            </a:r>
          </a:p>
          <a:p>
            <a:pPr lvl="2"/>
            <a:r>
              <a:rPr lang="en-US" dirty="0" smtClean="0"/>
              <a:t>Aids in the management of large APIs</a:t>
            </a:r>
          </a:p>
          <a:p>
            <a:pPr lvl="2"/>
            <a:r>
              <a:rPr lang="en-US" dirty="0" smtClean="0"/>
              <a:t>Reduces file scanning and modification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552055" y="3673615"/>
            <a:ext cx="7087890" cy="2817394"/>
            <a:chOff x="2930950" y="3673615"/>
            <a:chExt cx="7087890" cy="281739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0950" y="4371836"/>
              <a:ext cx="3822700" cy="1308100"/>
            </a:xfrm>
            <a:prstGeom prst="rect">
              <a:avLst/>
            </a:prstGeom>
          </p:spPr>
        </p:pic>
        <p:grpSp>
          <p:nvGrpSpPr>
            <p:cNvPr id="7" name="Group 6"/>
            <p:cNvGrpSpPr/>
            <p:nvPr/>
          </p:nvGrpSpPr>
          <p:grpSpPr>
            <a:xfrm>
              <a:off x="6944804" y="3673615"/>
              <a:ext cx="3074036" cy="2817394"/>
              <a:chOff x="6954231" y="3494506"/>
              <a:chExt cx="3074036" cy="2817394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54232" y="3494506"/>
                <a:ext cx="3074035" cy="1308100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54231" y="5006222"/>
                <a:ext cx="3074035" cy="130567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053155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2775</TotalTime>
  <Words>1002</Words>
  <Application>Microsoft Macintosh PowerPoint</Application>
  <PresentationFormat>Widescreen</PresentationFormat>
  <Paragraphs>138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Calibri</vt:lpstr>
      <vt:lpstr>Calibri Light</vt:lpstr>
      <vt:lpstr>Arial</vt:lpstr>
      <vt:lpstr>Office Theme</vt:lpstr>
      <vt:lpstr>HML to FHIR Conversion</vt:lpstr>
      <vt:lpstr>HML</vt:lpstr>
      <vt:lpstr>FHIR</vt:lpstr>
      <vt:lpstr>Why FHIR?</vt:lpstr>
      <vt:lpstr>Conversion Architecture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service-hml-fhir-converter</vt:lpstr>
      <vt:lpstr>web-hml-fhir-converter</vt:lpstr>
      <vt:lpstr>web-hml-fhir-converter</vt:lpstr>
      <vt:lpstr>web-hml-fhir-converter</vt:lpstr>
      <vt:lpstr>web-hml-fhir-converter</vt:lpstr>
      <vt:lpstr>web-hml-fhir-converter</vt:lpstr>
      <vt:lpstr>Conversion of HML to FHIR</vt:lpstr>
      <vt:lpstr>Conversion of HML to FHIR</vt:lpstr>
      <vt:lpstr>Building / Running</vt:lpstr>
      <vt:lpstr>Building / Running</vt:lpstr>
      <vt:lpstr>QUESTIONS?</vt:lpstr>
      <vt:lpstr>Acknowledgements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HML to FHIR Conversion</dc:title>
  <dc:creator>Microsoft Office User</dc:creator>
  <cp:lastModifiedBy>Microsoft Office User</cp:lastModifiedBy>
  <cp:revision>40</cp:revision>
  <dcterms:created xsi:type="dcterms:W3CDTF">2017-03-21T00:50:51Z</dcterms:created>
  <dcterms:modified xsi:type="dcterms:W3CDTF">2017-03-27T23:11:20Z</dcterms:modified>
</cp:coreProperties>
</file>